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78" r:id="rId3"/>
    <p:sldId id="279" r:id="rId4"/>
    <p:sldId id="272" r:id="rId5"/>
    <p:sldId id="277" r:id="rId6"/>
    <p:sldId id="276" r:id="rId7"/>
    <p:sldId id="280" r:id="rId8"/>
    <p:sldId id="284" r:id="rId9"/>
    <p:sldId id="257" r:id="rId10"/>
    <p:sldId id="274" r:id="rId11"/>
    <p:sldId id="271" r:id="rId12"/>
    <p:sldId id="259" r:id="rId13"/>
    <p:sldId id="268" r:id="rId14"/>
    <p:sldId id="269" r:id="rId15"/>
    <p:sldId id="270" r:id="rId16"/>
    <p:sldId id="281" r:id="rId17"/>
    <p:sldId id="265" r:id="rId18"/>
    <p:sldId id="264" r:id="rId19"/>
    <p:sldId id="262" r:id="rId20"/>
    <p:sldId id="273" r:id="rId21"/>
    <p:sldId id="267" r:id="rId22"/>
    <p:sldId id="258" r:id="rId23"/>
    <p:sldId id="283" r:id="rId24"/>
    <p:sldId id="282" r:id="rId25"/>
    <p:sldId id="260" r:id="rId26"/>
    <p:sldId id="263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1" initials="u" lastIdx="1" clrIdx="0">
    <p:extLst>
      <p:ext uri="{19B8F6BF-5375-455C-9EA6-DF929625EA0E}">
        <p15:presenceInfo xmlns:p15="http://schemas.microsoft.com/office/powerpoint/2012/main" userId="user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A8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/>
  </p:normalViewPr>
  <p:slideViewPr>
    <p:cSldViewPr snapToGrid="0">
      <p:cViewPr varScale="1">
        <p:scale>
          <a:sx n="98" d="100"/>
          <a:sy n="98" d="100"/>
        </p:scale>
        <p:origin x="276" y="90"/>
      </p:cViewPr>
      <p:guideLst/>
    </p:cSldViewPr>
  </p:slideViewPr>
  <p:outlineViewPr>
    <p:cViewPr>
      <p:scale>
        <a:sx n="33" d="100"/>
        <a:sy n="33" d="100"/>
      </p:scale>
      <p:origin x="0" y="-196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1-02T09:52:09.911" idx="1">
    <p:pos x="2367" y="3113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60CD6-8C90-4E07-94D3-12698F774D27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2EAD1-8BFE-44CE-8BCE-D5796AFC972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805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EAD1-8BFE-44CE-8BCE-D5796AFC972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309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EAD1-8BFE-44CE-8BCE-D5796AFC972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542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EAD1-8BFE-44CE-8BCE-D5796AFC972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857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EAD1-8BFE-44CE-8BCE-D5796AFC9726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007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EAD1-8BFE-44CE-8BCE-D5796AFC9726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640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EAD1-8BFE-44CE-8BCE-D5796AFC9726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572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EAD1-8BFE-44CE-8BCE-D5796AFC9726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37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2EAD1-8BFE-44CE-8BCE-D5796AFC9726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25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E26701-2AB5-4B94-9BC0-3C3C15252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CEC846-514F-4A93-AC5B-F41D7A870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BB7FBF-C8E9-4BFC-A18B-CAAC6FFBF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4F470A-06CB-443A-BC57-74993EC73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6AA980-86FD-456B-8EC8-A38924D3B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96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D4CC48-5DD5-48E1-9FC5-17B80765A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58C98D-D7E2-4522-A557-39A44C6A4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FF3444-B40E-460E-8FB4-9B4E7D74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B40C3D-7B98-4E42-BF17-929311556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837FDB-1DAB-47C2-A40F-E96CA9D4C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118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8C23B1-2A04-4C3A-B0A6-9C4A1F3DF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69E9D2-7EC0-42D6-9F56-9C82D30BA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C4F664-703B-4269-9C69-B642233A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78852C-6B96-4490-9588-05BA6FC43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195613-314F-4845-A5FA-A25C045E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1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62CD25-0797-4C25-A311-47F4425F6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FA65E7-22B8-420D-B5E9-1828639BB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76A837-7585-4C4A-9564-1EDD3D4B5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CA225D-0D83-4290-B275-DC41B5651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1CF5D6-70F4-4445-B95E-97A6F9ADA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55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1E8829-0856-4F56-A898-53853EE63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B050B0-24A4-4C97-8551-83BDB7B7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0062FA-9A69-420B-906F-CD5829FCE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7DDD8B-A80C-4AC7-BC04-7A0DAE8BB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F06CB2-E41B-4F57-A5A2-9B421EE04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1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9379FB-9BD2-4636-8756-3249A468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54FD99-EC11-4851-83D0-A67397DE4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1C3FECF-FED4-48C2-9C21-133BFB354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9A7A01-39C3-4891-9173-71670F052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ABB4D8-863C-4D4B-AB40-1589C3343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2DBC53C-E0DA-4C8B-8B0C-DE7AE38E9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44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BF1E62-40C4-4DC2-8C7C-043EF3862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794146-02F3-4333-B5F6-B6B97295D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3F6ACA-F536-47B4-A849-3EBDDA80D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A14D57C-AAA2-465B-BEB8-14F6F2B70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5E7E86C-A1E6-44B2-99C2-57F6690122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693CB6B-EBC7-4AE3-846D-3D0F2D1D2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6B543B1-C6AE-4F2D-A964-E88784920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17F0B28-1F50-4127-8022-AF119B0BB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4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F33BFB-A471-4DD0-8140-F12776525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EA46A8E-8C02-4487-92A8-D11C1257F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E01BEE1-240A-410C-9B83-C0AEED27A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E178896-401B-4912-A106-6519172C3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72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F6D441A-F376-4B5C-A3BB-AA2777291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23A6B8B-1F38-44EE-8931-CC28B51AB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FEB3373-991F-4307-ACD4-BD7444A8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31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716E84-E894-4C22-A821-7A7E604D3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0F6D31-D7E9-46FD-B83D-358A6538B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3BF01A-5C99-4AC7-A150-9E451AD8C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E5D920-D17C-4340-BEB6-BAD43DD5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7E5491-6E82-444F-9D44-9211B55A7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ADA3CB-CCAA-48B4-835A-C25A5C2C7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10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94371E-F47A-41C6-AE3D-33ED2F717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D0CCB01-1A55-43BD-89DF-5C3F19B22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0F38DE-55B0-42E7-918F-B0CB6A5FE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2720F4-717D-44B8-9CC3-D1EF8BCF4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63E7-246E-4EBC-AE62-2E8C907CC0FF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8F0F79-C49A-431C-8D0A-B068A97A8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F320CD-5D22-44B7-8A10-2439BBAE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0289F-0F97-4D9A-ACE5-EBBFF4EF82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98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1DCED4-1ADD-43DD-B9E5-AB1C4301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5218A4-1D6C-4FA2-8EC1-8A269CF03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93ECED-5371-40A2-9C9E-42EAD9521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963E7-246E-4EBC-AE62-2E8C907CC0FF}" type="datetimeFigureOut">
              <a:rPr lang="ru-RU" smtClean="0"/>
              <a:t>09.05.2025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9AB4CE-F00F-403E-9526-C5E94C57D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2CD710-7E18-424A-91C0-A69401D4B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0289F-0F97-4D9A-ACE5-EBBFF4EF82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22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vseosvita.ua/library/polozenna-pro-pedagogicnu-internaturu-384877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er1\Desktop\kejs-dlya-nastavnyka.pdf" TargetMode="External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docs.google.com/document/d/15LT8hifYmSPcgHaQe4SzpBOYvGaJuu1F/edit?tab=t.0" TargetMode="External"/><Relationship Id="rId4" Type="http://schemas.openxmlformats.org/officeDocument/2006/relationships/hyperlink" Target="file:///C:\Users\user1\Desktop\&#208;&#157;&#208;&#176;&#209;&#129;&#209;&#130;&#208;&#176;&#208;&#178;&#208;&#189;&#208;&#184;&#209;&#134;&#209;&#130;&#208;&#178;&#208;&#190;.pd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vseosvita.ua/library/zvit-pro-pedahohichnu-internaturu-2024-822468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42A8D4-D900-498B-BB48-0041C65522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24" r="45196" b="26554"/>
          <a:stretch/>
        </p:blipFill>
        <p:spPr>
          <a:xfrm>
            <a:off x="604009" y="2616740"/>
            <a:ext cx="3549702" cy="378406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403240-0059-4CC5-8F1C-A0740E201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8996" y="375675"/>
            <a:ext cx="9682887" cy="178988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uk-UA" sz="2800" dirty="0"/>
            </a:br>
            <a:br>
              <a:rPr lang="uk-UA" sz="2800" dirty="0"/>
            </a:br>
            <a:r>
              <a:rPr lang="uk-UA" sz="2800" dirty="0"/>
              <a:t>                        </a:t>
            </a:r>
            <a:r>
              <a:rPr lang="uk-UA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Вчити –значить вселяти надію.</a:t>
            </a:r>
            <a:br>
              <a:rPr lang="uk-UA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Луї Арагон</a:t>
            </a:r>
            <a:br>
              <a:rPr lang="uk-UA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Для того щоб навчити іншого, потрібно більше розуму , </a:t>
            </a:r>
            <a:br>
              <a:rPr lang="uk-UA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ніж для того щоб навчитися самому. </a:t>
            </a:r>
            <a:br>
              <a:rPr lang="uk-UA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Мішель Монтень</a:t>
            </a:r>
            <a:br>
              <a:rPr lang="uk-UA" sz="2700" b="1" dirty="0"/>
            </a:br>
            <a:r>
              <a:rPr lang="uk-UA" sz="2200" b="1" dirty="0"/>
              <a:t>                                                                                                              </a:t>
            </a:r>
            <a:br>
              <a:rPr lang="uk-UA" sz="2200" b="1" dirty="0"/>
            </a:br>
            <a:br>
              <a:rPr lang="uk-UA" sz="2200" b="1" dirty="0"/>
            </a:br>
            <a:endParaRPr lang="ru-RU" sz="2200" b="1" dirty="0"/>
          </a:p>
        </p:txBody>
      </p:sp>
      <p:sp>
        <p:nvSpPr>
          <p:cNvPr id="10" name="Объект 9">
            <a:extLst>
              <a:ext uri="{FF2B5EF4-FFF2-40B4-BE49-F238E27FC236}">
                <a16:creationId xmlns:a16="http://schemas.microsoft.com/office/drawing/2014/main" id="{3895ADC2-FE05-4BB0-8471-A5A4CD332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736" y="2966936"/>
            <a:ext cx="6443764" cy="197471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>
                <a:solidFill>
                  <a:schemeClr val="accent5">
                    <a:lumMod val="75000"/>
                  </a:schemeClr>
                </a:solidFill>
              </a:rPr>
              <a:t>Забезпечення</a:t>
            </a:r>
          </a:p>
          <a:p>
            <a:pPr marL="0" indent="0" algn="ctr">
              <a:buNone/>
            </a:pPr>
            <a:r>
              <a:rPr lang="uk-UA" sz="4000" b="1" dirty="0">
                <a:solidFill>
                  <a:schemeClr val="accent5">
                    <a:lumMod val="75000"/>
                  </a:schemeClr>
                </a:solidFill>
              </a:rPr>
              <a:t>процесу педагогічної інтернатури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842F276-C8B8-49C1-8EA2-5E005D00B7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10" y="285314"/>
            <a:ext cx="2013626" cy="158346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EC5D89E-7653-4C16-84F4-0A1A9045631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991" b="3977"/>
          <a:stretch/>
        </p:blipFill>
        <p:spPr>
          <a:xfrm>
            <a:off x="0" y="5696125"/>
            <a:ext cx="12192000" cy="116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927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9099EC-4068-43E7-AED0-4751E7008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479055" cy="1001662"/>
          </a:xfrm>
        </p:spPr>
        <p:txBody>
          <a:bodyPr>
            <a:normAutofit fontScale="90000"/>
          </a:bodyPr>
          <a:lstStyle/>
          <a:p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 впровадження наставництва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99E2B7-14A2-429C-B305-5C90D5CDA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6005362" cy="4892809"/>
          </a:xfrm>
        </p:spPr>
        <p:txBody>
          <a:bodyPr>
            <a:no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 новопризначених вчителів;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обмін знаннями і досвідом;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самооцінки вчителів;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культури підтримки;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іміджу закладу освіти</a:t>
            </a:r>
          </a:p>
          <a:p>
            <a:r>
              <a:rPr lang="uk-UA" sz="3200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плинності кадрів;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F1AB722A-DF0C-4F67-AF9F-C27719BD028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618" y="1553344"/>
            <a:ext cx="2886075" cy="1581150"/>
          </a:xfr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F23F776-8B4C-47C1-8B04-8B8CF6E325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318" y="3242059"/>
            <a:ext cx="2952750" cy="155257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7799328-80D9-415A-B715-A520AF91E6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618" y="4902200"/>
            <a:ext cx="28765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521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65D89871-FC7A-4CE2-B3EE-726B2961273D}"/>
              </a:ext>
            </a:extLst>
          </p:cNvPr>
          <p:cNvGrpSpPr/>
          <p:nvPr/>
        </p:nvGrpSpPr>
        <p:grpSpPr>
          <a:xfrm>
            <a:off x="0" y="0"/>
            <a:ext cx="6679313" cy="3439487"/>
            <a:chOff x="1149290" y="3095537"/>
            <a:chExt cx="6610525" cy="3439487"/>
          </a:xfrm>
        </p:grpSpPr>
        <p:pic>
          <p:nvPicPr>
            <p:cNvPr id="2" name="Рисунок 1">
              <a:extLst>
                <a:ext uri="{FF2B5EF4-FFF2-40B4-BE49-F238E27FC236}">
                  <a16:creationId xmlns:a16="http://schemas.microsoft.com/office/drawing/2014/main" id="{04109CE5-2731-4995-A6DC-3EFA4038AF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3855" t="15168" r="26435" b="34679"/>
            <a:stretch/>
          </p:blipFill>
          <p:spPr>
            <a:xfrm>
              <a:off x="1266736" y="3095537"/>
              <a:ext cx="6493079" cy="3439487"/>
            </a:xfrm>
            <a:prstGeom prst="rect">
              <a:avLst/>
            </a:prstGeom>
          </p:spPr>
        </p:pic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3891E5F6-0B18-4C1C-A6AA-873E81941498}"/>
                </a:ext>
              </a:extLst>
            </p:cNvPr>
            <p:cNvSpPr/>
            <p:nvPr/>
          </p:nvSpPr>
          <p:spPr>
            <a:xfrm>
              <a:off x="1149290" y="3095537"/>
              <a:ext cx="4362277" cy="3405930"/>
            </a:xfrm>
            <a:prstGeom prst="rect">
              <a:avLst/>
            </a:prstGeom>
            <a:solidFill>
              <a:srgbClr val="86A8C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endParaRPr>
            </a:p>
          </p:txBody>
        </p:sp>
      </p:grp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8385C5B-6CB2-41A5-9E5E-4E79E019480F}"/>
              </a:ext>
            </a:extLst>
          </p:cNvPr>
          <p:cNvSpPr/>
          <p:nvPr/>
        </p:nvSpPr>
        <p:spPr>
          <a:xfrm>
            <a:off x="251668" y="769419"/>
            <a:ext cx="432182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Цінність</a:t>
            </a:r>
            <a:r>
              <a:rPr lang="ru-RU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</a:p>
          <a:p>
            <a:pPr algn="ctr"/>
            <a:r>
              <a:rPr lang="ru-RU" sz="5400" b="1" cap="none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наставництва</a:t>
            </a:r>
            <a:endParaRPr lang="ru-RU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256EA7FB-C11A-4B5E-A407-55F6DB391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474" y="302004"/>
            <a:ext cx="5051292" cy="3137483"/>
          </a:xfrm>
        </p:spPr>
        <p:txBody>
          <a:bodyPr>
            <a:noAutofit/>
          </a:bodyPr>
          <a:lstStyle/>
          <a:p>
            <a:r>
              <a:rPr lang="uk-UA" sz="2800" b="1" dirty="0"/>
              <a:t>підвищення якості освіти;</a:t>
            </a:r>
            <a:br>
              <a:rPr lang="uk-UA" sz="2800" b="1" dirty="0"/>
            </a:br>
            <a:br>
              <a:rPr lang="uk-UA" sz="2800" b="1" dirty="0"/>
            </a:br>
            <a:r>
              <a:rPr lang="uk-UA" sz="2800" b="1" dirty="0"/>
              <a:t>впровадження інновацій;</a:t>
            </a:r>
            <a:br>
              <a:rPr lang="uk-UA" sz="2800" b="1" dirty="0"/>
            </a:br>
            <a:br>
              <a:rPr lang="uk-UA" sz="2800" b="1" dirty="0"/>
            </a:br>
            <a:r>
              <a:rPr lang="uk-UA" sz="2800" b="1" dirty="0"/>
              <a:t>розвиток професійних спільнот;</a:t>
            </a:r>
            <a:br>
              <a:rPr lang="uk-UA" sz="2800" b="1" dirty="0"/>
            </a:br>
            <a:br>
              <a:rPr lang="uk-UA" sz="2800" b="1" dirty="0"/>
            </a:br>
            <a:r>
              <a:rPr lang="uk-UA" sz="2800" b="1" dirty="0"/>
              <a:t>розвиток професійних </a:t>
            </a:r>
            <a:r>
              <a:rPr lang="uk-UA" sz="2800" b="1" dirty="0" err="1"/>
              <a:t>компетентностей</a:t>
            </a:r>
            <a:endParaRPr lang="ru-RU" sz="2800" b="1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41DA55C-6965-4BAD-8E55-7511A0638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910" y="3542449"/>
            <a:ext cx="5693564" cy="3137483"/>
          </a:xfrm>
        </p:spPr>
        <p:txBody>
          <a:bodyPr>
            <a:normAutofit/>
          </a:bodyPr>
          <a:lstStyle/>
          <a:p>
            <a:r>
              <a:rPr lang="uk-UA" dirty="0"/>
              <a:t>підтримка у вирішенні проблем; </a:t>
            </a:r>
          </a:p>
          <a:p>
            <a:r>
              <a:rPr lang="uk-UA" dirty="0"/>
              <a:t>розвиток лідерських якостей;</a:t>
            </a:r>
          </a:p>
          <a:p>
            <a:r>
              <a:rPr lang="uk-UA" dirty="0"/>
              <a:t>підвищення професійного рівня; </a:t>
            </a:r>
          </a:p>
          <a:p>
            <a:r>
              <a:rPr lang="uk-UA" dirty="0"/>
              <a:t>формування мотивації;</a:t>
            </a:r>
          </a:p>
          <a:p>
            <a:r>
              <a:rPr lang="uk-UA" dirty="0"/>
              <a:t>навчання з власного досвіду;</a:t>
            </a:r>
          </a:p>
          <a:p>
            <a:r>
              <a:rPr lang="uk-UA" dirty="0"/>
              <a:t>індивідуальна підтримка;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866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E8A04D-A249-4220-93CF-6CA43575A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>
            <a:noAutofit/>
          </a:bodyPr>
          <a:lstStyle/>
          <a:p>
            <a:r>
              <a:rPr lang="ru-RU" sz="3600" b="1" dirty="0"/>
              <a:t>    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Структурно-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змістові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профіля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педагога-наставника: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612635-1ACB-45F0-90D0-A38CAE472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3" y="1260389"/>
            <a:ext cx="11560029" cy="4916574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загальнолюдські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обізнаність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критичного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самооцінювання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</a:t>
            </a:r>
            <a:r>
              <a:rPr lang="ru-RU" dirty="0"/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26E2A9B-4CF8-4E44-BDA5-56240E0F6A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978" y="1764839"/>
            <a:ext cx="4140043" cy="332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738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AEF225-A499-443C-9DD2-A0D2DE99B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наставництва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D09663-5AD6-48D1-860B-49918728A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5908" y="1825625"/>
            <a:ext cx="4144162" cy="466725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гуманізм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людиноцентризм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партнерство;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конфіденційність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прогностичність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30A7FC6-CAB6-462C-8F41-00AB381C4D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189"/>
          <a:stretch/>
        </p:blipFill>
        <p:spPr>
          <a:xfrm>
            <a:off x="995767" y="2037381"/>
            <a:ext cx="4305987" cy="3809509"/>
          </a:xfrm>
          <a:prstGeom prst="rect">
            <a:avLst/>
          </a:prstGeom>
        </p:spPr>
      </p:pic>
      <p:sp>
        <p:nvSpPr>
          <p:cNvPr id="5" name="Объект 4">
            <a:extLst>
              <a:ext uri="{FF2B5EF4-FFF2-40B4-BE49-F238E27FC236}">
                <a16:creationId xmlns:a16="http://schemas.microsoft.com/office/drawing/2014/main" id="{9EC9267F-45CB-496A-BFE1-2FAFE5B12D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2947" y="3523376"/>
            <a:ext cx="5620624" cy="3162650"/>
          </a:xfrm>
        </p:spPr>
        <p:txBody>
          <a:bodyPr/>
          <a:lstStyle/>
          <a:p>
            <a:pPr marL="0" indent="0">
              <a:buNone/>
            </a:pPr>
            <a:r>
              <a:rPr lang="uk-UA" b="1" dirty="0"/>
              <a:t>               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84643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DD0218-F9F3-4C96-B22E-7D6D1D540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2" y="365126"/>
            <a:ext cx="7681226" cy="80933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dirty="0"/>
              <a:t>    </a:t>
            </a:r>
            <a:r>
              <a:rPr lang="uk-UA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 спілкування наставника з учителем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2AA591-CC84-477D-B3E6-987EAB471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1262" y="1174459"/>
            <a:ext cx="4493409" cy="5002504"/>
          </a:xfrm>
        </p:spPr>
        <p:txBody>
          <a:bodyPr>
            <a:normAutofit fontScale="92500" lnSpcReduction="10000"/>
          </a:bodyPr>
          <a:lstStyle/>
          <a:p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Директивний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/>
              <a:t>-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коментує дії та думки інтерна;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-моделює, інформує, переконує, скеровує, надає поради, керуючись власними судженнями;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-інтерн слухає, ставить питання, слідує порадам наставника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Недирективний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 ставить питання, заохочує самостійність учителя визначати дії  (власні + поради наставника);</a:t>
            </a:r>
          </a:p>
          <a:p>
            <a:pPr>
              <a:buFontTx/>
              <a:buChar char="-"/>
            </a:pP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безоцінковий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зворотний зв’язок;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стилю- розвиток партнерства</a:t>
            </a:r>
          </a:p>
          <a:p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69E56C-39E5-4CCD-AB6A-F520F10F1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3177" y="1825625"/>
            <a:ext cx="6124141" cy="4351338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Співробітницький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активно співпрацює над вирішення проблем, ухваленням  рішень;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 альтернативи, ресурси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висувають гіпотези, експериментують, застосовують ефективні стратегії для вирішення проблем</a:t>
            </a:r>
          </a:p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Альтернативний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 обирають питання; спільно вирішують проблему;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наставник пропонує обмежену кількість альтернативних рішень, що зменшує занепокоєння вчителя щодо своїх подальших кроків;</a:t>
            </a:r>
          </a:p>
          <a:p>
            <a:pPr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обирає, мотивує критерії свого вибору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7F83859-CAAD-4F90-8EDD-CD0EE0B6C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994" y="11039"/>
            <a:ext cx="3291280" cy="204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252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94BB95-6631-4151-9F92-9823D6841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279"/>
            <a:ext cx="10515600" cy="1191237"/>
          </a:xfrm>
        </p:spPr>
        <p:txBody>
          <a:bodyPr>
            <a:normAutofit fontScale="90000"/>
          </a:bodyPr>
          <a:lstStyle/>
          <a:p>
            <a:r>
              <a:rPr lang="uk-UA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Розмова між наставником та інтерном –</a:t>
            </a:r>
            <a:br>
              <a:rPr lang="uk-UA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наставництва.</a:t>
            </a:r>
            <a:br>
              <a:rPr lang="uk-UA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uk-UA" sz="3600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 </a:t>
            </a:r>
            <a:r>
              <a:rPr lang="uk-UA" sz="3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Лаури Френсіс</a:t>
            </a:r>
            <a:endParaRPr lang="ru-RU" sz="36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77E2B2-06F9-4B65-92EF-BBFCEA9CC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5642" y="1825626"/>
            <a:ext cx="5470358" cy="435133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Моделюйте розмову за допомогою комплексних питань.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Використовуйте « циклічну модель розмови» ( від дрібних до більших цілей).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Перетворіть розмови на дії. 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 кожної розмови беріть на себе конкретні зобов’язання (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цілеспрямованим, практичним, моделювати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B497F5-767C-4E3B-BE1F-2CA3ECE11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4323" y="1825625"/>
            <a:ext cx="4924335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Не забувайте дякувати.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Вдячність  створює міцну основу наставництва,   довіри, взаєморозуміння.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вдячний/а за…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ціную, коли…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Наші розмови допомагають мені…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вважаю корисним, коли ви…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Наші розмови допомагають мені…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 стосунки дали мені…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Ваша особистість /ставлення/проникливість/досвід/ відкритість допомагають мені…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467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4F5809-880E-4FE8-B842-21F1853E1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187"/>
            <a:ext cx="10515600" cy="1099226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тапи щодо </a:t>
            </a:r>
            <a:r>
              <a:rPr lang="ru-RU" sz="2800" b="1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наставницької</a:t>
            </a:r>
            <a:r>
              <a:rPr lang="ru-RU" sz="2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2800" b="1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800" b="1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практичної</a:t>
            </a:r>
            <a:r>
              <a:rPr lang="ru-RU" sz="2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інтерна</a:t>
            </a:r>
            <a:endParaRPr lang="uk-U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E3EF2A2-DA3F-427F-9EAD-7A48DF3D85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144" y="1235413"/>
            <a:ext cx="5217269" cy="494154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l"/>
            <a:r>
              <a:rPr lang="ru-RU" sz="4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2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ерший </a:t>
            </a:r>
            <a:r>
              <a:rPr lang="ru-RU" sz="42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42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l">
              <a:buNone/>
            </a:pP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педагог-наставник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інтернові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спланувати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42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обираються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їх застосування.</a:t>
            </a:r>
          </a:p>
          <a:p>
            <a:pPr marL="0" indent="0" algn="l">
              <a:buNone/>
            </a:pPr>
            <a:r>
              <a:rPr lang="ru-RU" sz="42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sz="42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endParaRPr lang="ru-RU" sz="4200" b="1" i="1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інтернові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успішності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осмислення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стратегій і рішень.</a:t>
            </a:r>
          </a:p>
          <a:p>
            <a:pPr marL="0" indent="0" algn="l">
              <a:buNone/>
            </a:pP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 для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збору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endParaRPr lang="ru-RU" sz="42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ru-RU" sz="4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2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постереження</a:t>
            </a:r>
            <a: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домовленостей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метою, коли і за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спостерігати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педагог-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наставник.Обираються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фіксації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/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розробляє</a:t>
            </a:r>
            <a:r>
              <a:rPr lang="ru-RU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uk-UA" sz="4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спостереження.</a:t>
            </a:r>
            <a:endParaRPr lang="uk-UA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401CDB6-B8BF-4C2C-8D8D-82604500A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5156" y="1235412"/>
            <a:ext cx="5356699" cy="494154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ru-RU" sz="20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000" b="1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ретій</a:t>
            </a:r>
            <a:r>
              <a:rPr lang="ru-RU" sz="20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20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педагог-наставник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інтернові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проаналізувати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майстерність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базуючись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результатах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спостережень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очікуваної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спростовує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підтверджує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 думки).</a:t>
            </a:r>
          </a:p>
          <a:p>
            <a:pPr algn="l"/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акцентувати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тому,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вдалося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не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вдалося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uk-UA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сприяло таким результатам.</a:t>
            </a:r>
          </a:p>
          <a:p>
            <a:pPr marL="0" indent="0" algn="l">
              <a:buNone/>
            </a:pPr>
            <a:r>
              <a:rPr lang="ru-RU" sz="20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четвертому </a:t>
            </a:r>
            <a:r>
              <a:rPr lang="ru-RU" sz="2000" b="1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20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педагог-наставник разом з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продумує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вмінь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/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набутих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вмінь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613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55AD6D-04B2-4CB6-97E0-B14D4C8EB8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52" t="51" r="952" b="78809"/>
          <a:stretch/>
        </p:blipFill>
        <p:spPr>
          <a:xfrm>
            <a:off x="76071" y="197708"/>
            <a:ext cx="12115929" cy="140867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516A12-78D4-46AA-A352-32436C376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7686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Види, форми, методи наставництва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6EA13F-AC03-4B80-B05A-E9E5EADF5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2269" y="1825625"/>
            <a:ext cx="498588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u="sng" dirty="0" err="1"/>
              <a:t>Види</a:t>
            </a:r>
            <a:r>
              <a:rPr lang="ru-RU" sz="3600" u="sng" dirty="0"/>
              <a:t> </a:t>
            </a:r>
            <a:r>
              <a:rPr lang="ru-RU" sz="3600" u="sng" dirty="0" err="1"/>
              <a:t>наставництва</a:t>
            </a:r>
            <a:r>
              <a:rPr lang="ru-RU" sz="3600" dirty="0"/>
              <a:t>:</a:t>
            </a:r>
          </a:p>
          <a:p>
            <a:r>
              <a:rPr lang="ru-RU" sz="3200" dirty="0"/>
              <a:t> </a:t>
            </a:r>
            <a:r>
              <a:rPr lang="ru-RU" sz="3200" dirty="0" err="1"/>
              <a:t>формальне</a:t>
            </a:r>
            <a:r>
              <a:rPr lang="ru-RU" sz="3200" dirty="0"/>
              <a:t>; </a:t>
            </a:r>
          </a:p>
          <a:p>
            <a:r>
              <a:rPr lang="ru-RU" sz="3200" dirty="0"/>
              <a:t> </a:t>
            </a:r>
            <a:r>
              <a:rPr lang="ru-RU" sz="3200" dirty="0" err="1"/>
              <a:t>неформальне</a:t>
            </a:r>
            <a:r>
              <a:rPr lang="ru-RU" sz="3200" dirty="0"/>
              <a:t>  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u="sng" dirty="0" err="1"/>
              <a:t>Форми</a:t>
            </a:r>
            <a:r>
              <a:rPr lang="ru-RU" sz="3600" u="sng" dirty="0"/>
              <a:t> </a:t>
            </a:r>
            <a:r>
              <a:rPr lang="ru-RU" sz="3600" u="sng" dirty="0" err="1"/>
              <a:t>наставництва</a:t>
            </a:r>
            <a:r>
              <a:rPr lang="ru-RU" sz="3600" dirty="0"/>
              <a:t>:</a:t>
            </a:r>
          </a:p>
          <a:p>
            <a:r>
              <a:rPr lang="ru-RU" sz="3600" dirty="0"/>
              <a:t> </a:t>
            </a:r>
            <a:r>
              <a:rPr lang="ru-RU" sz="3200" dirty="0" err="1"/>
              <a:t>індивідуальне</a:t>
            </a:r>
            <a:r>
              <a:rPr lang="ru-RU" sz="3200" dirty="0"/>
              <a:t>; </a:t>
            </a:r>
          </a:p>
          <a:p>
            <a:r>
              <a:rPr lang="ru-RU" sz="3200" dirty="0" err="1"/>
              <a:t>Групове</a:t>
            </a:r>
            <a:r>
              <a:rPr lang="ru-RU" sz="3200" dirty="0"/>
              <a:t>;</a:t>
            </a:r>
          </a:p>
          <a:p>
            <a:r>
              <a:rPr lang="ru-RU" sz="3200" dirty="0"/>
              <a:t> </a:t>
            </a:r>
            <a:r>
              <a:rPr lang="ru-RU" sz="3200" dirty="0" err="1"/>
              <a:t>віддалене</a:t>
            </a:r>
            <a:r>
              <a:rPr lang="ru-RU" sz="3200" dirty="0"/>
              <a:t>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5078AF8E-E620-4F75-964E-6F7AA55E4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0682" y="1825625"/>
            <a:ext cx="469311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/>
              <a:t>    </a:t>
            </a:r>
            <a:r>
              <a:rPr lang="ru-RU" sz="3600" u="sng" dirty="0" err="1"/>
              <a:t>Методи</a:t>
            </a:r>
            <a:r>
              <a:rPr lang="ru-RU" sz="3600" u="sng" dirty="0"/>
              <a:t> </a:t>
            </a:r>
            <a:r>
              <a:rPr lang="ru-RU" sz="3600" u="sng" dirty="0" err="1"/>
              <a:t>наставництва</a:t>
            </a:r>
            <a:r>
              <a:rPr lang="ru-RU" sz="3600" u="sng" dirty="0"/>
              <a:t>:</a:t>
            </a:r>
          </a:p>
          <a:p>
            <a:r>
              <a:rPr lang="ru-RU" dirty="0"/>
              <a:t> </a:t>
            </a:r>
            <a:r>
              <a:rPr lang="ru-RU" sz="3200" dirty="0" err="1"/>
              <a:t>бесіда</a:t>
            </a:r>
            <a:r>
              <a:rPr lang="ru-RU" sz="3200" dirty="0"/>
              <a:t>; </a:t>
            </a:r>
          </a:p>
          <a:p>
            <a:r>
              <a:rPr lang="ru-RU" sz="3200" dirty="0" err="1"/>
              <a:t>спостереження</a:t>
            </a:r>
            <a:r>
              <a:rPr lang="ru-RU" sz="3200" dirty="0"/>
              <a:t>;</a:t>
            </a:r>
          </a:p>
          <a:p>
            <a:r>
              <a:rPr lang="ru-RU" sz="3200" dirty="0"/>
              <a:t> SWOT-</a:t>
            </a:r>
            <a:r>
              <a:rPr lang="ru-RU" sz="3200" dirty="0" err="1"/>
              <a:t>аналіз</a:t>
            </a:r>
            <a:r>
              <a:rPr lang="ru-RU" sz="3200" dirty="0"/>
              <a:t>;</a:t>
            </a:r>
          </a:p>
          <a:p>
            <a:r>
              <a:rPr lang="ru-RU" sz="3200" dirty="0"/>
              <a:t> метод </a:t>
            </a:r>
            <a:r>
              <a:rPr lang="ru-RU" sz="3200" dirty="0" err="1"/>
              <a:t>кейсів</a:t>
            </a:r>
            <a:r>
              <a:rPr lang="ru-RU" sz="3200" dirty="0"/>
              <a:t>; </a:t>
            </a:r>
          </a:p>
          <a:p>
            <a:r>
              <a:rPr lang="ru-RU" sz="3200" dirty="0" err="1"/>
              <a:t>проблемні</a:t>
            </a:r>
            <a:r>
              <a:rPr lang="ru-RU" sz="3200" dirty="0"/>
              <a:t> та </a:t>
            </a:r>
            <a:r>
              <a:rPr lang="ru-RU" sz="3200" dirty="0" err="1"/>
              <a:t>проєктні</a:t>
            </a:r>
            <a:r>
              <a:rPr lang="ru-RU" sz="3200" dirty="0"/>
              <a:t> </a:t>
            </a:r>
            <a:r>
              <a:rPr lang="ru-RU" sz="3200" dirty="0" err="1"/>
              <a:t>методи</a:t>
            </a:r>
            <a:r>
              <a:rPr lang="ru-RU" sz="3200" dirty="0"/>
              <a:t>; </a:t>
            </a:r>
          </a:p>
          <a:p>
            <a:r>
              <a:rPr lang="ru-RU" sz="3200" dirty="0" err="1"/>
              <a:t>рефлексія</a:t>
            </a:r>
            <a:r>
              <a:rPr lang="ru-RU" sz="3200" dirty="0"/>
              <a:t> та </a:t>
            </a:r>
            <a:r>
              <a:rPr lang="ru-RU" sz="3200" dirty="0" err="1"/>
              <a:t>інші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04415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BDCE25-ADAE-4F3F-BCB4-75ED9B528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виконання програми проходження інтернатури наставник: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5C3F6E2-B82D-4F76-8360-93ACB31E5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21995" cy="4847024"/>
          </a:xfrm>
        </p:spPr>
        <p:txBody>
          <a:bodyPr>
            <a:normAutofit/>
          </a:bodyPr>
          <a:lstStyle/>
          <a:p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узгоджує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інтернатури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прикладом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загальнокультурному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професійному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наставницьку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адаптації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знайомить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традиціями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52654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5AAEF56-24FD-4AF3-B0A3-49FF7DD598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39" b="61142"/>
          <a:stretch/>
        </p:blipFill>
        <p:spPr>
          <a:xfrm>
            <a:off x="5276334" y="111212"/>
            <a:ext cx="6915665" cy="1643447"/>
          </a:xfrm>
          <a:prstGeom prst="rect">
            <a:avLst/>
          </a:prstGeo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9AF44A33-271C-412A-9E3A-C7299241D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45661" cy="4351338"/>
          </a:xfrm>
        </p:spPr>
        <p:txBody>
          <a:bodyPr>
            <a:normAutofit/>
          </a:bodyPr>
          <a:lstStyle/>
          <a:p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ує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інтернатури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ради.</a:t>
            </a:r>
          </a:p>
        </p:txBody>
      </p:sp>
    </p:spTree>
    <p:extLst>
      <p:ext uri="{BB962C8B-B14F-4D97-AF65-F5344CB8AC3E}">
        <p14:creationId xmlns:p14="http://schemas.microsoft.com/office/powerpoint/2010/main" val="191601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698362D-50BB-489F-8690-A5FB4CBB8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370" y="184826"/>
            <a:ext cx="11459183" cy="653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140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CD4EA0-13E7-42BD-BE20-7E9253B2F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60" y="365126"/>
            <a:ext cx="11488366" cy="119130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        Основні заходи педагогічної інтернатури (п.10)</a:t>
            </a:r>
            <a:br>
              <a:rPr lang="uk-UA" b="1" dirty="0">
                <a:solidFill>
                  <a:srgbClr val="0070C0"/>
                </a:solidFill>
              </a:rPr>
            </a:br>
            <a:r>
              <a:rPr lang="uk-UA" b="1" dirty="0">
                <a:solidFill>
                  <a:srgbClr val="0070C0"/>
                </a:solidFill>
              </a:rPr>
              <a:t>                     </a:t>
            </a:r>
            <a:r>
              <a:rPr lang="en-US" sz="2200" b="1" dirty="0">
                <a:solidFill>
                  <a:srgbClr val="0070C0"/>
                </a:solidFill>
                <a:hlinkClick r:id="rId3"/>
              </a:rPr>
              <a:t>https://vseosvita.ua/library/polozenna-pro-pedagogicnu-internaturu-384877.html</a:t>
            </a:r>
            <a:br>
              <a:rPr lang="uk-UA" sz="2200" b="1" dirty="0">
                <a:solidFill>
                  <a:srgbClr val="0070C0"/>
                </a:solidFill>
              </a:rPr>
            </a:br>
            <a:endParaRPr lang="ru-RU" sz="2200" b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A49039-7E2A-4E58-9537-0AA1C91972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4261" y="1556426"/>
            <a:ext cx="6473194" cy="4936447"/>
          </a:xfrm>
        </p:spPr>
        <p:txBody>
          <a:bodyPr>
            <a:no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підборі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взаємовідвідування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досвідчених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звітах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0EFD0D6-7810-4AD3-B84F-32A2DC2E6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5693" y="1556426"/>
            <a:ext cx="4860757" cy="4936449"/>
          </a:xfrm>
        </p:spPr>
        <p:txBody>
          <a:bodyPr>
            <a:no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вебсайтів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вебресурсів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науково-педагогічними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</a:t>
            </a:r>
            <a:r>
              <a:rPr lang="ru-RU" sz="2400" dirty="0" err="1"/>
              <a:t>рна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75132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2E52E21-EFD9-4192-B8FE-E0CFD85AD5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94" r="5295"/>
          <a:stretch/>
        </p:blipFill>
        <p:spPr>
          <a:xfrm>
            <a:off x="693019" y="681037"/>
            <a:ext cx="2030931" cy="157211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5AA562-744C-4FCC-AEA1-77F3D22B7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9086" y="227807"/>
            <a:ext cx="4071487" cy="2428766"/>
          </a:xfrm>
        </p:spPr>
        <p:txBody>
          <a:bodyPr>
            <a:noAutofit/>
          </a:bodyPr>
          <a:lstStyle/>
          <a:p>
            <a:r>
              <a:rPr lang="uk-UA" sz="1600" dirty="0"/>
              <a:t>          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ЗАТВЕРДЖУЮ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(назва ЗО)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посада керівника ЗО)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Ім’я та ПРІЗВИЩЕ керівника)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підпис)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«__» ______20____року</a:t>
            </a:r>
            <a:b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4C7F4AC-64C0-409F-A74F-6F653E7BB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2" y="2415941"/>
            <a:ext cx="11771696" cy="376102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ПЕДАГОГІЧНОЇ ІНТЕРНАТУРИ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 ЗО, де проходить педагогічну інтернатуру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Ім’я та ПРІЗВИЩЕ інтерна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Посада інтерна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Ім’я та ПРІЗВИЩЕ педагога наставника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 проходження педагогічної інтернатури з «_» _20___ р. по «_»__ 20___ р.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проходження педагогічної інтернатури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проходження педагогічної інтернатури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568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3EBE865-C069-4CE2-959C-57A0EE65A2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975"/>
          <a:stretch/>
        </p:blipFill>
        <p:spPr>
          <a:xfrm>
            <a:off x="929918" y="548455"/>
            <a:ext cx="1876510" cy="168823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4B68DB-3229-45B2-A8FC-EBCF6BE53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141" y="365125"/>
            <a:ext cx="8870659" cy="1027447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0070C0"/>
                </a:solidFill>
              </a:rPr>
              <a:t>Програми педагогічної      інтернатури</a:t>
            </a:r>
            <a:br>
              <a:rPr lang="uk-UA" b="1" dirty="0">
                <a:solidFill>
                  <a:srgbClr val="0070C0"/>
                </a:solidFill>
              </a:rPr>
            </a:br>
            <a:r>
              <a:rPr lang="uk-UA" b="1" dirty="0">
                <a:solidFill>
                  <a:srgbClr val="0070C0"/>
                </a:solidFill>
              </a:rPr>
              <a:t>( орієнтовні)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E6B28FA8-0D55-45BA-80D5-36FE9F8CD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16029"/>
            <a:ext cx="5181600" cy="376093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Кейсдля</a:t>
            </a:r>
            <a:r>
              <a:rPr lang="ru-RU" dirty="0"/>
              <a:t> педагога-</a:t>
            </a:r>
            <a:r>
              <a:rPr lang="ru-RU" dirty="0" err="1"/>
              <a:t>наставника.Київ.УІРО</a:t>
            </a:r>
            <a:r>
              <a:rPr lang="ru-RU" dirty="0"/>
              <a:t>. 2023</a:t>
            </a:r>
          </a:p>
          <a:p>
            <a:pPr marL="0" indent="0">
              <a:buNone/>
            </a:pPr>
            <a:r>
              <a:rPr lang="en-US" dirty="0">
                <a:hlinkClick r:id="rId3" action="ppaction://hlinkfile"/>
              </a:rPr>
              <a:t>file:///C:/Users/user1/Desktop/kejs-dlya-nastavnyka.pdf</a:t>
            </a:r>
            <a:endParaRPr lang="uk-UA" dirty="0"/>
          </a:p>
          <a:p>
            <a:pPr marL="0" indent="0">
              <a:buNone/>
            </a:pPr>
            <a:r>
              <a:rPr lang="ru-RU" dirty="0"/>
              <a:t>Новик І., </a:t>
            </a:r>
            <a:r>
              <a:rPr lang="ru-RU" dirty="0" err="1"/>
              <a:t>Венгловська</a:t>
            </a:r>
            <a:r>
              <a:rPr lang="ru-RU" dirty="0"/>
              <a:t> О. </a:t>
            </a:r>
            <a:r>
              <a:rPr lang="ru-RU" dirty="0" err="1"/>
              <a:t>Наставництво</a:t>
            </a:r>
            <a:r>
              <a:rPr lang="ru-RU" dirty="0"/>
              <a:t>: </a:t>
            </a:r>
            <a:r>
              <a:rPr lang="ru-RU" dirty="0" err="1"/>
              <a:t>професійна</a:t>
            </a:r>
            <a:r>
              <a:rPr lang="ru-RU" dirty="0"/>
              <a:t> </a:t>
            </a:r>
            <a:r>
              <a:rPr lang="ru-RU" dirty="0" err="1"/>
              <a:t>підтримка</a:t>
            </a:r>
            <a:r>
              <a:rPr lang="ru-RU" dirty="0"/>
              <a:t> та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. </a:t>
            </a:r>
            <a:r>
              <a:rPr lang="ru-RU" dirty="0" err="1"/>
              <a:t>Київ</a:t>
            </a:r>
            <a:r>
              <a:rPr lang="ru-RU" dirty="0"/>
              <a:t>. УІРО. 2023. 111 с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764FA60-2C2C-40B3-8C68-0DD63BF0B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86187"/>
            <a:ext cx="5181600" cy="4490775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hlinkClick r:id="rId4" action="ppaction://hlinkfile"/>
              </a:rPr>
              <a:t>file:///C:/Users/user1/Desktop/%D0%9D%D0%B0%D1%81%D1%82%D0%B0%D0%B2%D0%BD%D0%B8%D1%86%D1%82%D0%B2%D0%BE.pdf</a:t>
            </a:r>
            <a:endParaRPr lang="uk-UA" dirty="0"/>
          </a:p>
          <a:p>
            <a:r>
              <a:rPr lang="uk-UA" dirty="0"/>
              <a:t>КУ ЦПРППП Ужгородської </a:t>
            </a:r>
            <a:r>
              <a:rPr lang="uk-UA" dirty="0" err="1"/>
              <a:t>МР.Програма</a:t>
            </a:r>
            <a:r>
              <a:rPr lang="uk-UA" dirty="0"/>
              <a:t> педагогічної інтернатури.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/>
              <a:t> </a:t>
            </a:r>
            <a:r>
              <a:rPr lang="uk-UA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https://docs.google.com/document/d/15LT8hifYmSPcgHaQe4SzpBOYvGaJuu1F/edit?tab=t.0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541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E165F23-9889-43CF-84E2-4E454DD18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562" y="87549"/>
            <a:ext cx="5398851" cy="196985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Шаблон звіту.</a:t>
            </a:r>
            <a:b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Заповнюється спільно педагогом-інтерном і наставником. Розробляється згідно  «Положення про педагогічну інтернатуру», затвердженого наказом МОН України від 25.10.2021№1128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Підписується інтерном, наставником на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титулці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звіту</a:t>
            </a:r>
          </a:p>
        </p:txBody>
      </p:sp>
      <p:sp>
        <p:nvSpPr>
          <p:cNvPr id="7" name="Місце для вмісту 6">
            <a:extLst>
              <a:ext uri="{FF2B5EF4-FFF2-40B4-BE49-F238E27FC236}">
                <a16:creationId xmlns:a16="http://schemas.microsoft.com/office/drawing/2014/main" id="{C0237507-F21F-4FC5-BBCB-0DA099135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4826"/>
            <a:ext cx="5259388" cy="641052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1.Загальні засади діяльності(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матеріали вивчав, планування).</a:t>
            </a:r>
          </a:p>
          <a:p>
            <a:pPr marL="0" indent="0"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2.Відвідування уроків педагогом-інтерном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(які </a:t>
            </a:r>
            <a:r>
              <a:rPr lang="uk-UA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урокиі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кого; чого навчився).</a:t>
            </a:r>
          </a:p>
          <a:p>
            <a:pPr marL="0" indent="0"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3.Відкриті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педагога-інтерна(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відвідані наставником, враження від роботи інтерна на </a:t>
            </a:r>
            <a:r>
              <a:rPr lang="uk-UA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уроці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4.Методична робота (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професійних </a:t>
            </a:r>
            <a:r>
              <a:rPr lang="uk-UA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власні напрацювання, участь в роботі ШМО).</a:t>
            </a:r>
          </a:p>
          <a:p>
            <a:pPr marL="0" indent="0"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5.Позакласна робота(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предмету-гуртки, предметні тижні, конкурси, робота з обдарованими дітьми; виховна робота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6.Підвищення кваліфікації (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курси, семінари, </a:t>
            </a:r>
            <a:r>
              <a:rPr lang="uk-UA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вебінари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самоосвіта, </a:t>
            </a:r>
            <a:r>
              <a:rPr lang="uk-UA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майстеркласи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)</a:t>
            </a:r>
          </a:p>
          <a:p>
            <a:pPr marL="0" indent="0"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7.Особисті досягнення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(методичні творчі знахідки, відкриття, нестандартні рішення).</a:t>
            </a:r>
          </a:p>
          <a:p>
            <a:pPr marL="0" indent="0"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8.Найтиповіші труднощі, помилки в освітній діяльності.</a:t>
            </a:r>
          </a:p>
          <a:p>
            <a:pPr marL="0" indent="0"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9.Загальні висновки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(спільні висновки наставника, інтерна)</a:t>
            </a:r>
          </a:p>
          <a:p>
            <a:pPr marL="0" indent="0"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10.Рекомендаціїінтерну щодо подальшого професійного розвитку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(рекомендації надаються наставником).</a:t>
            </a:r>
          </a:p>
          <a:p>
            <a:pPr marL="0" indent="0">
              <a:buNone/>
            </a:pPr>
            <a:r>
              <a:rPr lang="uk-UA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Звіт заслуховується на засіданні педагогічної ради.</a:t>
            </a:r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0839F040-6EB7-42C2-AC31-B81B87E42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8562" y="2057399"/>
            <a:ext cx="5398851" cy="453795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Титулка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Назва ЗЗСО</a:t>
            </a:r>
          </a:p>
          <a:p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Звіт</a:t>
            </a:r>
          </a:p>
          <a:p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проходження педагогічної інтернатури за                період__________________________</a:t>
            </a:r>
          </a:p>
          <a:p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Педагог-інтерн___________________________</a:t>
            </a:r>
          </a:p>
          <a:p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Педагог - наставник________________________</a:t>
            </a:r>
          </a:p>
          <a:p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uk-UA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Місце проходження____________________________</a:t>
            </a:r>
          </a:p>
          <a:p>
            <a:endParaRPr lang="uk-UA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Вінниця, 2025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https://vseosvita.ua/library/zvit-pro-pedahohichnu-internaturu-2024-822468.html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518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B0A508E-3E79-46B4-876F-33E60A980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643"/>
            <a:ext cx="10515600" cy="885217"/>
          </a:xfrm>
        </p:spPr>
        <p:txBody>
          <a:bodyPr>
            <a:normAutofit fontScale="90000"/>
          </a:bodyPr>
          <a:lstStyle/>
          <a:p>
            <a:r>
              <a:rPr lang="uk-UA" sz="2400" dirty="0"/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примірний зразок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НАКАЗ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_________2025                                                                                                                          №_____________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27DB7F0C-AA69-43F4-B336-B04E65493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739" y="924128"/>
            <a:ext cx="5972783" cy="593387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підсумки педагогічної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інтернатури у 2024-2025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навчальному році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Відповідно до вимог статті 23 Закону України «Про повну загальну середню освіту», з урахуванням Положення про педагогічну інтернатуру, затверджену наказом Міністерства освіти і науки України від 25.10.2021року від№1128, «Професійного стандарту вчителя», затвердженого наказом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 освіти і науки України від 29.08.2024року №1225, наказу директора ліцею\</a:t>
            </a:r>
            <a:r>
              <a:rPr kumimoji="0" lang="uk-UA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гімнгазії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від____№____, «Програми педагогічної інтернатури» вчителя/ вчителів (предмету) ПІБ, на підставі звітів ( додаток 1,2) про </a:t>
            </a: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педагогічної інтернатури з 01 вересня 2024 року по 01 вересня 2025</a:t>
            </a: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вперше призначених на посаду педпрацівників ( ПІБ  та </a:t>
            </a:r>
            <a:r>
              <a:rPr lang="uk-UA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ПІБ </a:t>
            </a: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вчителів </a:t>
            </a:r>
            <a:r>
              <a:rPr lang="uk-UA" sz="14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предмету)</a:t>
            </a: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та рішення педагогічної ради від________2025 </a:t>
            </a:r>
            <a:r>
              <a:rPr lang="uk-UA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№____,</a:t>
            </a: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 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НАКАЗУЮ: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1.Вважати « Програми педагогічної інтернатури» вчителя/вчителів ПІБ ( </a:t>
            </a:r>
            <a:r>
              <a:rPr lang="uk-UA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більше 1</a:t>
            </a:r>
            <a:r>
              <a:rPr lang="uk-UA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виконаними в повному обсязі.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Визначити рівень проведення педагогічної інтернатури - достатній.</a:t>
            </a:r>
            <a:endParaRPr lang="uk-UA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3.Схвалити звіти  про проходження педагогічної інтернатури  (додаток1,2)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4.Заступнику директора ПІБ </a:t>
            </a:r>
            <a:r>
              <a:rPr lang="uk-UA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внести</a:t>
            </a:r>
            <a:r>
              <a:rPr lang="uk-UA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вчителя/ вчителів (предмету) ПІБ у списки на чергову атестацію педагогічних працівників на 2025/2026 </a:t>
            </a:r>
            <a:r>
              <a:rPr lang="uk-UA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н.р.для</a:t>
            </a:r>
            <a:r>
              <a:rPr lang="uk-UA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підтвердження кваліфікаційної категорії « спеціаліст»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випадку призначення на посаду після 05.11.2024року – на </a:t>
            </a:r>
            <a:r>
              <a:rPr lang="uk-UA" sz="1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.Якщо призначено на посаду до 05.11.2024року, то вноситься у списки </a:t>
            </a:r>
            <a:r>
              <a:rPr lang="uk-UA" sz="1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присвоєння </a:t>
            </a:r>
            <a:r>
              <a:rPr lang="uk-UA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кваліфікаційної категорії «спеціаліст»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4CB2114-35A1-4BEC-8EAB-A8B8F08B1E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3522" y="768486"/>
            <a:ext cx="5651772" cy="59338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5. Голові/головам МО:</a:t>
            </a:r>
          </a:p>
          <a:p>
            <a:pPr marL="0" indent="0">
              <a:buNone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5.1.обговорити на засіданні МО звіт ПІБ про проходження інтернатури; </a:t>
            </a:r>
          </a:p>
          <a:p>
            <a:pPr marL="0" indent="0">
              <a:buNone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5.2.проводити моніторинг освітньої діяльності вчителя/вчителів ПІБ, здійснювати методичну підтримку та супровід молодих спеціалістів.</a:t>
            </a:r>
          </a:p>
          <a:p>
            <a:pPr marL="0" indent="0">
              <a:buNone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6. Учителям (ПІБ________):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6.1.продовжити практику опанування онлайн-курсів на освітянських порталах з метою саморозвитку і самовдосконалення;</a:t>
            </a:r>
            <a:endParaRPr lang="uk-UA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6.2.звернути увагу на опанування індивідуального диференційованого підходу до навчання учнів, використання інноваційних технологій під час освітнього </a:t>
            </a:r>
            <a:r>
              <a:rPr lang="uk-UA" sz="1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процесу;працювати</a:t>
            </a: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над формуванням у здобувачів освіти мотивації до навчання; поглиблювати знання методики проведення уроків різних типів; удосконалювати уміння складати поурочні плани-конспекти </a:t>
            </a:r>
            <a:r>
              <a:rPr lang="uk-UA" sz="1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уроків;працювати</a:t>
            </a: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над підтриманням дисципліни учнівства під час  навчальних </a:t>
            </a:r>
            <a:r>
              <a:rPr lang="uk-UA" sz="1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занять;продовжити</a:t>
            </a: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практику </a:t>
            </a:r>
            <a:r>
              <a:rPr lang="uk-UA" sz="1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взаємовідвідування</a:t>
            </a: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уроків колег з метою запозичення і обміну досвідом.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uk-UA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7.Покласти контроль за виконанням даного наказу на заступника директора    ПІБ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в закладі наказом про організацію методичної роботи передбачено діяльність «Школи молодого вчителя», то педагогів, які пройшли інтернатуру, наставника доцільно долучати до занять в ШМО.  </a:t>
            </a:r>
          </a:p>
        </p:txBody>
      </p:sp>
    </p:spTree>
    <p:extLst>
      <p:ext uri="{BB962C8B-B14F-4D97-AF65-F5344CB8AC3E}">
        <p14:creationId xmlns:p14="http://schemas.microsoft.com/office/powerpoint/2010/main" val="3922867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02FD5E-A7CD-486F-8BEA-A91E5623E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202"/>
          <a:stretch/>
        </p:blipFill>
        <p:spPr>
          <a:xfrm>
            <a:off x="148282" y="111210"/>
            <a:ext cx="1346887" cy="6610865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D4F1B26-BF55-4093-8282-FABA8681D804}"/>
              </a:ext>
            </a:extLst>
          </p:cNvPr>
          <p:cNvSpPr/>
          <p:nvPr/>
        </p:nvSpPr>
        <p:spPr>
          <a:xfrm>
            <a:off x="1495169" y="308919"/>
            <a:ext cx="10224251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/>
              <a:t>Електронні</a:t>
            </a:r>
            <a:r>
              <a:rPr lang="ru-RU" sz="2400" b="1" dirty="0"/>
              <a:t> </a:t>
            </a:r>
            <a:r>
              <a:rPr lang="ru-RU" sz="2400" b="1" dirty="0" err="1"/>
              <a:t>ресурси</a:t>
            </a:r>
            <a:r>
              <a:rPr lang="ru-RU" sz="2400" b="1" dirty="0"/>
              <a:t> </a:t>
            </a:r>
          </a:p>
          <a:p>
            <a:r>
              <a:rPr lang="ru-RU" dirty="0"/>
              <a:t>1.Ефективність онлайн-</a:t>
            </a:r>
            <a:r>
              <a:rPr lang="ru-RU" dirty="0" err="1"/>
              <a:t>ресурсів</a:t>
            </a:r>
            <a:r>
              <a:rPr lang="ru-RU" dirty="0"/>
              <a:t> для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вчителів</a:t>
            </a:r>
            <a:r>
              <a:rPr lang="ru-RU" dirty="0"/>
              <a:t>: </a:t>
            </a:r>
            <a:r>
              <a:rPr lang="ru-RU" dirty="0" err="1"/>
              <a:t>звіт</a:t>
            </a:r>
            <a:r>
              <a:rPr lang="ru-RU" dirty="0"/>
              <a:t> за результатами </a:t>
            </a:r>
            <a:r>
              <a:rPr lang="ru-RU" dirty="0" err="1"/>
              <a:t>соціологічного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методом </a:t>
            </a:r>
            <a:r>
              <a:rPr lang="ru-RU" dirty="0" err="1"/>
              <a:t>фокусованих</a:t>
            </a:r>
            <a:r>
              <a:rPr lang="ru-RU" dirty="0"/>
              <a:t> </a:t>
            </a:r>
            <a:r>
              <a:rPr lang="ru-RU" dirty="0" err="1"/>
              <a:t>групових</a:t>
            </a:r>
            <a:r>
              <a:rPr lang="ru-RU" dirty="0"/>
              <a:t> та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інтерв’ю</a:t>
            </a:r>
            <a:r>
              <a:rPr lang="ru-RU" dirty="0"/>
              <a:t> (</a:t>
            </a:r>
            <a:r>
              <a:rPr lang="ru-RU" dirty="0" err="1"/>
              <a:t>скорочено</a:t>
            </a:r>
            <a:r>
              <a:rPr lang="ru-RU" dirty="0"/>
              <a:t>). </a:t>
            </a:r>
            <a:r>
              <a:rPr lang="ru-RU" dirty="0" err="1"/>
              <a:t>Дослідницьке</a:t>
            </a:r>
            <a:r>
              <a:rPr lang="ru-RU" dirty="0"/>
              <a:t> бюро </a:t>
            </a:r>
            <a:r>
              <a:rPr lang="ru-RU" dirty="0" err="1"/>
              <a:t>Соціологіст</a:t>
            </a:r>
            <a:r>
              <a:rPr lang="ru-RU" dirty="0"/>
              <a:t>. </a:t>
            </a:r>
            <a:r>
              <a:rPr lang="ru-RU" dirty="0" err="1"/>
              <a:t>Харків</a:t>
            </a:r>
            <a:r>
              <a:rPr lang="ru-RU" dirty="0"/>
              <a:t>, 2020. 96 с. </a:t>
            </a:r>
            <a:r>
              <a:rPr lang="en-US" dirty="0"/>
              <a:t>URL: https://uied.org.ua/wp-content/uploads/2020/09/pptx_onlajnosvita_zvit_short.pdf </a:t>
            </a:r>
            <a:endParaRPr lang="uk-UA" dirty="0"/>
          </a:p>
          <a:p>
            <a:r>
              <a:rPr lang="uk-UA" dirty="0"/>
              <a:t>2. </a:t>
            </a:r>
            <a:r>
              <a:rPr lang="ru-RU" dirty="0"/>
              <a:t>Марчук А. В. </a:t>
            </a:r>
            <a:r>
              <a:rPr lang="ru-RU" dirty="0" err="1"/>
              <a:t>Андрагогіка</a:t>
            </a:r>
            <a:r>
              <a:rPr lang="ru-RU" dirty="0"/>
              <a:t> 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</a:t>
            </a:r>
            <a:r>
              <a:rPr lang="ru-RU" dirty="0"/>
              <a:t>. </a:t>
            </a:r>
            <a:r>
              <a:rPr lang="ru-RU" dirty="0" err="1"/>
              <a:t>Львів</a:t>
            </a:r>
            <a:r>
              <a:rPr lang="ru-RU" dirty="0"/>
              <a:t> : </a:t>
            </a:r>
            <a:r>
              <a:rPr lang="ru-RU" dirty="0" err="1"/>
              <a:t>ЛьвДУВС</a:t>
            </a:r>
            <a:r>
              <a:rPr lang="ru-RU" dirty="0"/>
              <a:t>, 2020. 300 с. </a:t>
            </a:r>
            <a:r>
              <a:rPr lang="en-US" dirty="0"/>
              <a:t>URL: http://dspace.lvduvs.edu.ua/bitstream/1234567890/3218/1/andragogika.pdf </a:t>
            </a:r>
            <a:endParaRPr lang="uk-UA" dirty="0"/>
          </a:p>
          <a:p>
            <a:r>
              <a:rPr lang="en-US" dirty="0"/>
              <a:t>3.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шкільного</a:t>
            </a:r>
            <a:r>
              <a:rPr lang="ru-RU" dirty="0"/>
              <a:t> </a:t>
            </a:r>
            <a:r>
              <a:rPr lang="ru-RU" dirty="0" err="1"/>
              <a:t>наставництва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: </a:t>
            </a:r>
            <a:r>
              <a:rPr lang="ru-RU" dirty="0" err="1"/>
              <a:t>посібник</a:t>
            </a:r>
            <a:r>
              <a:rPr lang="ru-RU" dirty="0"/>
              <a:t>. </a:t>
            </a:r>
            <a:r>
              <a:rPr lang="en-US" dirty="0"/>
              <a:t>British Council. 66 </a:t>
            </a:r>
            <a:r>
              <a:rPr lang="ru-RU" dirty="0"/>
              <a:t>с. </a:t>
            </a:r>
            <a:r>
              <a:rPr lang="en-US" dirty="0"/>
              <a:t>URL: https://www.britishcouncil.org.ua/sites/default/files/programa_shkilnogo_nastavnyctva_v_ukrayini.pdf. </a:t>
            </a:r>
            <a:endParaRPr lang="uk-UA" dirty="0"/>
          </a:p>
          <a:p>
            <a:r>
              <a:rPr lang="en-US" dirty="0"/>
              <a:t>4. </a:t>
            </a:r>
            <a:r>
              <a:rPr lang="ru-RU" dirty="0" err="1"/>
              <a:t>Рівний</a:t>
            </a:r>
            <a:r>
              <a:rPr lang="ru-RU" dirty="0"/>
              <a:t> </a:t>
            </a:r>
            <a:r>
              <a:rPr lang="ru-RU" dirty="0" err="1"/>
              <a:t>рівному</a:t>
            </a:r>
            <a:r>
              <a:rPr lang="ru-RU" dirty="0"/>
              <a:t>: </a:t>
            </a:r>
            <a:r>
              <a:rPr lang="ru-RU" dirty="0" err="1"/>
              <a:t>посібник</a:t>
            </a:r>
            <a:r>
              <a:rPr lang="ru-RU" dirty="0"/>
              <a:t> для </a:t>
            </a:r>
            <a:r>
              <a:rPr lang="ru-RU" dirty="0" err="1"/>
              <a:t>менторів</a:t>
            </a:r>
            <a:r>
              <a:rPr lang="ru-RU" dirty="0"/>
              <a:t> / </a:t>
            </a:r>
            <a:r>
              <a:rPr lang="ru-RU" dirty="0" err="1"/>
              <a:t>Укл</a:t>
            </a:r>
            <a:r>
              <a:rPr lang="ru-RU" dirty="0"/>
              <a:t>. О. </a:t>
            </a:r>
            <a:r>
              <a:rPr lang="ru-RU" dirty="0" err="1"/>
              <a:t>Іваннік</a:t>
            </a:r>
            <a:r>
              <a:rPr lang="ru-RU" dirty="0"/>
              <a:t>. </a:t>
            </a:r>
            <a:r>
              <a:rPr lang="ru-RU" dirty="0" err="1"/>
              <a:t>Київ</a:t>
            </a:r>
            <a:r>
              <a:rPr lang="ru-RU" dirty="0"/>
              <a:t>, 2015. 57 с. </a:t>
            </a:r>
            <a:r>
              <a:rPr lang="en-US" dirty="0"/>
              <a:t>URL: https://ngo.zt.ua/</a:t>
            </a:r>
            <a:r>
              <a:rPr lang="en-US" dirty="0" err="1"/>
              <a:t>rivnyjrivnomu</a:t>
            </a:r>
            <a:r>
              <a:rPr lang="en-US" dirty="0"/>
              <a:t>/ </a:t>
            </a:r>
            <a:endParaRPr lang="uk-UA" dirty="0"/>
          </a:p>
          <a:p>
            <a:r>
              <a:rPr lang="en-US" dirty="0"/>
              <a:t>5. </a:t>
            </a:r>
            <a:r>
              <a:rPr lang="ru-RU" dirty="0"/>
              <a:t>Савич Ж. В. </a:t>
            </a:r>
            <a:r>
              <a:rPr lang="ru-RU" dirty="0" err="1"/>
              <a:t>Наставництво</a:t>
            </a:r>
            <a:r>
              <a:rPr lang="ru-RU" dirty="0"/>
              <a:t> як </a:t>
            </a:r>
            <a:r>
              <a:rPr lang="ru-RU" dirty="0" err="1"/>
              <a:t>інструмент</a:t>
            </a:r>
            <a:r>
              <a:rPr lang="ru-RU" dirty="0"/>
              <a:t> </a:t>
            </a:r>
            <a:r>
              <a:rPr lang="ru-RU" dirty="0" err="1"/>
              <a:t>адаптації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у закладах </a:t>
            </a:r>
            <a:r>
              <a:rPr lang="ru-RU" dirty="0" err="1"/>
              <a:t>освіти</a:t>
            </a:r>
            <a:r>
              <a:rPr lang="ru-RU" dirty="0"/>
              <a:t> : практикум. К. : </a:t>
            </a:r>
            <a:r>
              <a:rPr lang="ru-RU" dirty="0" err="1"/>
              <a:t>Київ</a:t>
            </a:r>
            <a:r>
              <a:rPr lang="ru-RU" dirty="0"/>
              <a:t>, ун-т </a:t>
            </a:r>
            <a:r>
              <a:rPr lang="ru-RU" dirty="0" err="1"/>
              <a:t>ім</a:t>
            </a:r>
            <a:r>
              <a:rPr lang="ru-RU" dirty="0"/>
              <a:t>. Б. </a:t>
            </a:r>
            <a:r>
              <a:rPr lang="ru-RU" dirty="0" err="1"/>
              <a:t>Грінченка</a:t>
            </a:r>
            <a:r>
              <a:rPr lang="ru-RU" dirty="0"/>
              <a:t>, 2021. 52 с. </a:t>
            </a:r>
            <a:r>
              <a:rPr lang="en-US" dirty="0"/>
              <a:t>URL: https://elibrary.kubg.edu.ua/id/eprint/38820/1/Z_V_Savych_NYIANPUZO_KUBG.pdf. </a:t>
            </a:r>
            <a:endParaRPr lang="uk-UA" dirty="0"/>
          </a:p>
          <a:p>
            <a:r>
              <a:rPr lang="en-US" dirty="0"/>
              <a:t>6. </a:t>
            </a:r>
            <a:r>
              <a:rPr lang="ru-RU" dirty="0" err="1"/>
              <a:t>Супервізія</a:t>
            </a:r>
            <a:r>
              <a:rPr lang="ru-RU" dirty="0"/>
              <a:t>: </a:t>
            </a:r>
            <a:r>
              <a:rPr lang="ru-RU" dirty="0" err="1"/>
              <a:t>професійна</a:t>
            </a:r>
            <a:r>
              <a:rPr lang="ru-RU" dirty="0"/>
              <a:t> </a:t>
            </a:r>
            <a:r>
              <a:rPr lang="ru-RU" dirty="0" err="1"/>
              <a:t>підтримка</a:t>
            </a:r>
            <a:r>
              <a:rPr lang="ru-RU" dirty="0"/>
              <a:t> і </a:t>
            </a:r>
            <a:r>
              <a:rPr lang="ru-RU" dirty="0" err="1"/>
              <a:t>професійний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: </a:t>
            </a:r>
            <a:r>
              <a:rPr lang="ru-RU" dirty="0" err="1"/>
              <a:t>порадник</a:t>
            </a:r>
            <a:r>
              <a:rPr lang="ru-RU" dirty="0"/>
              <a:t> для </a:t>
            </a:r>
            <a:r>
              <a:rPr lang="ru-RU" dirty="0" err="1"/>
              <a:t>супервізорів</a:t>
            </a:r>
            <a:r>
              <a:rPr lang="ru-RU" dirty="0"/>
              <a:t> (</a:t>
            </a:r>
            <a:r>
              <a:rPr lang="ru-RU" dirty="0" err="1"/>
              <a:t>наставників</a:t>
            </a:r>
            <a:r>
              <a:rPr lang="ru-RU" dirty="0"/>
              <a:t>). </a:t>
            </a:r>
            <a:r>
              <a:rPr lang="en-US" dirty="0"/>
              <a:t>USAID, 2018. 60 </a:t>
            </a:r>
            <a:r>
              <a:rPr lang="ru-RU" dirty="0"/>
              <a:t>с. </a:t>
            </a:r>
            <a:r>
              <a:rPr lang="en-US" dirty="0"/>
              <a:t>URL: http://barna-consult.com/wp-content/uploads/2021/10/SuperviziyaPoradnyk-VF-Krok-za-krokom.pdf. </a:t>
            </a:r>
            <a:endParaRPr lang="uk-UA" dirty="0"/>
          </a:p>
          <a:p>
            <a:r>
              <a:rPr lang="en-US" dirty="0"/>
              <a:t>7. </a:t>
            </a:r>
            <a:r>
              <a:rPr lang="ru-RU" dirty="0"/>
              <a:t>Уварова А.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до </a:t>
            </a:r>
            <a:r>
              <a:rPr lang="ru-RU" dirty="0" err="1"/>
              <a:t>лідера</a:t>
            </a:r>
            <a:r>
              <a:rPr lang="ru-RU" dirty="0"/>
              <a:t>: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поради</a:t>
            </a:r>
            <a:r>
              <a:rPr lang="ru-RU" dirty="0"/>
              <a:t> для </a:t>
            </a:r>
            <a:r>
              <a:rPr lang="ru-RU" dirty="0" err="1"/>
              <a:t>директорів</a:t>
            </a:r>
            <a:r>
              <a:rPr lang="ru-RU" dirty="0"/>
              <a:t> </a:t>
            </a:r>
            <a:r>
              <a:rPr lang="ru-RU" dirty="0" err="1"/>
              <a:t>шкіл</a:t>
            </a:r>
            <a:r>
              <a:rPr lang="ru-RU" dirty="0"/>
              <a:t> та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відділів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: </a:t>
            </a:r>
            <a:r>
              <a:rPr lang="ru-RU" dirty="0" err="1"/>
              <a:t>посібник</a:t>
            </a:r>
            <a:r>
              <a:rPr lang="ru-RU" dirty="0"/>
              <a:t>/</a:t>
            </a:r>
            <a:r>
              <a:rPr lang="ru-RU" dirty="0" err="1"/>
              <a:t>упоряд</a:t>
            </a:r>
            <a:r>
              <a:rPr lang="ru-RU" dirty="0"/>
              <a:t>. П. </a:t>
            </a:r>
            <a:r>
              <a:rPr lang="ru-RU" dirty="0" err="1"/>
              <a:t>Гоч</a:t>
            </a:r>
            <a:r>
              <a:rPr lang="ru-RU" dirty="0"/>
              <a:t>. Центр </a:t>
            </a:r>
            <a:r>
              <a:rPr lang="ru-RU" dirty="0" err="1"/>
              <a:t>Інноваційної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«Про. </a:t>
            </a:r>
            <a:r>
              <a:rPr lang="ru-RU" dirty="0" err="1"/>
              <a:t>Світ</a:t>
            </a:r>
            <a:r>
              <a:rPr lang="ru-RU" dirty="0"/>
              <a:t>», 2019. 60 с. </a:t>
            </a:r>
            <a:r>
              <a:rPr lang="en-US" dirty="0"/>
              <a:t>URL: https://decentralization.gov.ua/uploads/library/file/521/12.2019.pdf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32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5FF7550-6B54-4803-B07E-0140F0EAC0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20" t="9932" r="11633" b="17989"/>
          <a:stretch/>
        </p:blipFill>
        <p:spPr>
          <a:xfrm>
            <a:off x="365760" y="144379"/>
            <a:ext cx="8248852" cy="4693748"/>
          </a:xfrm>
          <a:prstGeom prst="rect">
            <a:avLst/>
          </a:prstGeom>
        </p:spPr>
      </p:pic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1B567029-32BC-4669-8E74-BF4F9708B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51646"/>
            <a:ext cx="10469078" cy="1142241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Успіхів у справі </a:t>
            </a:r>
            <a:r>
              <a:rPr lang="uk-UA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 інтернатури!</a:t>
            </a:r>
            <a:br>
              <a:rPr lang="uk-UA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uk-UA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 КУ ЦПРПП ВМР К. </a:t>
            </a:r>
            <a:r>
              <a:rPr lang="uk-UA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Маліцька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5212C7-30C2-4CB8-B0B1-4D869C6FC4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                                                                                      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72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C4F68B8-4A20-4242-BC2B-F00773DDE7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61" y="1"/>
            <a:ext cx="12140118" cy="6653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55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B67900-0A87-49BA-8E55-2E30357AA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6446"/>
          </a:xfrm>
        </p:spPr>
        <p:txBody>
          <a:bodyPr/>
          <a:lstStyle/>
          <a:p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Глосарій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інтернатури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BC4949-487E-49E3-ABBB-044CC47FA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1572"/>
            <a:ext cx="10515600" cy="515083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особа, яку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посаду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педагог-наставник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п’яти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(такою самою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спорідненою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спеціалізацією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інтернатура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посаду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інтернатури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документ,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компетентностей,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педагогом-наставником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наказом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4D74800-C7E0-4D4F-9C28-D9D5B4B830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061" r="1399" b="245"/>
          <a:stretch/>
        </p:blipFill>
        <p:spPr>
          <a:xfrm>
            <a:off x="0" y="6249798"/>
            <a:ext cx="12021424" cy="66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487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1E0B9C-E105-493A-8740-95ED371AA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2F78F9-6526-45D0-B475-AE987D951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Закон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січня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 р.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анкету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Наказ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березня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 № 01-11/26.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інтернатуру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Наказ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науки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жовтня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 р. № 1128,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юстиції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грудня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 р. за № 1670/37292.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стандарту 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: Наказ МОН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29.08. 2024 р. № 1225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905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C6FDBC9-C464-41D3-9542-25FEC661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0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82E04869-7B3E-4019-B8E2-F02B24890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04" y="942975"/>
            <a:ext cx="11839074" cy="5669581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науково-педагогічних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Постанова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серпня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 р. № 800,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27.12.2019 р. № 1133. </a:t>
            </a:r>
          </a:p>
          <a:p>
            <a:pPr marL="514350" indent="-51435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Постанова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липня 2020 р. № 672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затвердженняТипової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компетентностей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Наказ МОН від02.05.2023р.№516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864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67CD40-5CA3-4E4A-A5B7-C680A3EC2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81" y="316487"/>
            <a:ext cx="10515600" cy="1325563"/>
          </a:xfrm>
        </p:spPr>
        <p:txBody>
          <a:bodyPr/>
          <a:lstStyle/>
          <a:p>
            <a:pPr algn="ctr"/>
            <a:r>
              <a:rPr lang="uk-UA" sz="4400" b="1" dirty="0">
                <a:solidFill>
                  <a:srgbClr val="7030A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Накази при організації педагогічної інтернатури 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D448455-38C2-4A9E-81EF-3A4FE7972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373" y="1825625"/>
            <a:ext cx="11634281" cy="4351338"/>
          </a:xfrm>
        </p:spPr>
        <p:txBody>
          <a:bodyPr/>
          <a:lstStyle/>
          <a:p>
            <a:pPr indent="0" algn="just">
              <a:buNone/>
            </a:pPr>
            <a:r>
              <a:rPr lang="uk-UA" sz="2800" dirty="0">
                <a:solidFill>
                  <a:srgbClr val="545454"/>
                </a:solidFill>
                <a:effectLst/>
                <a:latin typeface="Segoe UI Emoji" panose="020B0502040204020203" pitchFamily="34" charset="0"/>
                <a:ea typeface="Times New Roman" panose="02020603050405020304" pitchFamily="18" charset="0"/>
                <a:cs typeface="Segoe UI Emoji" panose="020B0502040204020203" pitchFamily="34" charset="0"/>
              </a:rPr>
              <a:t>✔</a:t>
            </a:r>
            <a:r>
              <a:rPr lang="uk-UA" sz="2800" dirty="0">
                <a:solidFill>
                  <a:srgbClr val="545454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 організацію педагогічної інтернатури;</a:t>
            </a:r>
          </a:p>
          <a:p>
            <a:pPr indent="0" algn="just">
              <a:buNone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✔ Про встановлення доплати за виконання обов’язків педагога-наставника;</a:t>
            </a:r>
          </a:p>
          <a:p>
            <a:pPr indent="0" algn="just">
              <a:buNone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✔ Про затвердження програми інтернатури;</a:t>
            </a:r>
          </a:p>
          <a:p>
            <a:pPr indent="0" algn="just">
              <a:buNone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✔ Про заміну педагога-наставника </a:t>
            </a:r>
          </a:p>
          <a:p>
            <a:pPr indent="0" algn="just">
              <a:buNone/>
            </a:pP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потреби</a:t>
            </a:r>
            <a:r>
              <a:rPr lang="uk-UA" sz="3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п.8 Положення</a:t>
            </a: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;</a:t>
            </a:r>
          </a:p>
          <a:p>
            <a:pPr indent="0" algn="just">
              <a:buNone/>
            </a:pPr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✔ Про затвердження результатів звіту інтерна та педагога-наставника з виконання програми інтернатури</a:t>
            </a:r>
            <a:r>
              <a:rPr lang="uk-UA" sz="2800" dirty="0"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.</a:t>
            </a:r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9536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38654B9-D1EA-41FC-B206-F37150C71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56779" cy="1325563"/>
          </a:xfrm>
        </p:spPr>
        <p:txBody>
          <a:bodyPr/>
          <a:lstStyle/>
          <a:p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</a:t>
            </a:r>
            <a:r>
              <a:rPr kumimoji="0" lang="uk-UA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аказ«Про</a:t>
            </a: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організацію педагогічної інтернатури» (п.6 Положення)</a:t>
            </a:r>
            <a:endParaRPr lang="uk-UA" dirty="0"/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698B7DF7-65FE-4F77-949B-8F719E9306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0195" y="1361872"/>
            <a:ext cx="3326859" cy="481509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endParaRPr lang="ru-RU" sz="2400" b="1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4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sz="24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інтернатура</a:t>
            </a:r>
            <a:r>
              <a:rPr lang="ru-RU" sz="24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організовується</a:t>
            </a:r>
            <a:r>
              <a:rPr lang="ru-RU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наказу </a:t>
            </a:r>
            <a:r>
              <a:rPr lang="ru-RU" sz="24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4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4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видається</a:t>
            </a:r>
            <a:r>
              <a:rPr lang="ru-RU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</a:t>
            </a:r>
            <a:r>
              <a:rPr lang="ru-RU" sz="24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</a:t>
            </a:r>
            <a:r>
              <a:rPr lang="ru-RU" sz="24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посаду педагога </a:t>
            </a:r>
          </a:p>
          <a:p>
            <a:pPr marL="0" indent="0" algn="l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(п.4 </a:t>
            </a:r>
            <a:r>
              <a:rPr lang="ru-RU" sz="2400" b="0" i="1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4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84037C43-EFCE-4889-BAC0-617B8C4F5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17522" y="1468877"/>
            <a:ext cx="7548665" cy="470808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наказі «Про організацію педагогічної інтернатури»: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про інтерна( ПІБ, освіта, спеціальність);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про педагога-наставника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(ПІБ, освіта, спеціальність, кваліфікаційна категорія, стаж роботи, нагороди, педагогічне звання);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проходження інтернатури (1 рік астрономічний);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забезпечення виконання програми (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формі додатку до наказу)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звітування на педраді про виконання програми. </a:t>
            </a:r>
          </a:p>
        </p:txBody>
      </p:sp>
    </p:spTree>
    <p:extLst>
      <p:ext uri="{BB962C8B-B14F-4D97-AF65-F5344CB8AC3E}">
        <p14:creationId xmlns:p14="http://schemas.microsoft.com/office/powerpoint/2010/main" val="1847834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F0A875E-5F0D-4215-9FF4-83D6DD31C2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8" t="23329" r="7284" b="7739"/>
          <a:stretch/>
        </p:blipFill>
        <p:spPr>
          <a:xfrm>
            <a:off x="7432646" y="3288484"/>
            <a:ext cx="2810312" cy="123839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CBAB29-ADEC-43FB-B131-BADC42D74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035"/>
            <a:ext cx="4715312" cy="91000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Наставництво – це…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E02FA3-A960-4484-9682-D6EC7A23F0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8141" y="1386673"/>
            <a:ext cx="4819136" cy="5014126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Наставництво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досвідченого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новачка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задля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роботитадосягнення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Наставництво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досвідченим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фахівцем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новачком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досвідом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цінностями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зметою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поставленихцілей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Наставництво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досвідчений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фахівець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новому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працівнику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засвоїти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роботита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професійному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сенсі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8251EB7-C2CC-4234-B31D-4206B791B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3571" y="964734"/>
            <a:ext cx="5540229" cy="5212229"/>
          </a:xfrm>
        </p:spPr>
        <p:txBody>
          <a:bodyPr>
            <a:normAutofit fontScale="85000" lnSpcReduction="20000"/>
          </a:bodyPr>
          <a:lstStyle/>
          <a:p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Наставництво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/>
              <a:t> </a:t>
            </a:r>
          </a:p>
          <a:p>
            <a:pPr marL="0" indent="0">
              <a:buNone/>
            </a:pPr>
            <a:r>
              <a:rPr lang="ru-RU" sz="1800" dirty="0"/>
              <a:t>                                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</a:t>
            </a:r>
            <a:r>
              <a:rPr lang="uk-UA" sz="2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СПІЛЬНЕ</a:t>
            </a:r>
            <a:endParaRPr lang="ru-RU" sz="2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pPr marL="0" indent="0">
              <a:buNone/>
            </a:pPr>
            <a:endParaRPr lang="uk-UA" sz="1800" dirty="0"/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наставника до 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звертається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наставника по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80756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4906</TotalTime>
  <Words>2741</Words>
  <Application>Microsoft Office PowerPoint</Application>
  <PresentationFormat>Широкий екран</PresentationFormat>
  <Paragraphs>261</Paragraphs>
  <Slides>26</Slides>
  <Notes>8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Roboto</vt:lpstr>
      <vt:lpstr>Segoe UI Emoji</vt:lpstr>
      <vt:lpstr>Times New Roman</vt:lpstr>
      <vt:lpstr>Тема Office</vt:lpstr>
      <vt:lpstr>                          Вчити –значить вселяти надію.                                                                                           Луї Арагон                  Для того щоб навчити іншого, потрібно більше розуму ,                     ніж для того щоб навчитися самому.                                                                                             Мішель Монтень                                                                                                                 </vt:lpstr>
      <vt:lpstr>Презентація PowerPoint</vt:lpstr>
      <vt:lpstr>Презентація PowerPoint</vt:lpstr>
      <vt:lpstr>Глосарій педагогічної інтернатури</vt:lpstr>
      <vt:lpstr>Нормативно-правові документи</vt:lpstr>
      <vt:lpstr>Нормативно-правові документи</vt:lpstr>
      <vt:lpstr>Накази при організації педагогічної інтернатури </vt:lpstr>
      <vt:lpstr>Наказ«Про організацію педагогічної інтернатури» (п.6 Положення)</vt:lpstr>
      <vt:lpstr>Наставництво – це…</vt:lpstr>
      <vt:lpstr>     Переваги  впровадження наставництва</vt:lpstr>
      <vt:lpstr>підвищення якості освіти;  впровадження інновацій;  розвиток професійних спільнот;  розвиток професійних компетентностей</vt:lpstr>
      <vt:lpstr>     Структурно-змістові складові профіля                       педагога-наставника:</vt:lpstr>
      <vt:lpstr>Принципи наставництва</vt:lpstr>
      <vt:lpstr>    Стилі спілкування наставника з учителем</vt:lpstr>
      <vt:lpstr>Розмова між наставником та інтерном – основа наставництва.                                     Поради Лаури Френсіс</vt:lpstr>
      <vt:lpstr>Етапи щодо здійснення наставницької підтримки               під час практичної діяльності інтерна</vt:lpstr>
      <vt:lpstr>Види, форми, методи наставництва</vt:lpstr>
      <vt:lpstr>З метою виконання програми проходження інтернатури наставник:</vt:lpstr>
      <vt:lpstr>Презентація PowerPoint</vt:lpstr>
      <vt:lpstr>        Основні заходи педагогічної інтернатури (п.10)                      https://vseosvita.ua/library/polozenna-pro-pedagogicnu-internaturu-384877.html </vt:lpstr>
      <vt:lpstr>           ЗАТВЕРДЖУЮ __________________________ (назва ЗО) __________________________ ( посада керівника ЗО) __________________________ ( Ім’я та ПРІЗВИЩЕ керівника) _________________________ ( підпис) «__» ______20____року </vt:lpstr>
      <vt:lpstr>Програми педагогічної      інтернатури ( орієнтовні)</vt:lpstr>
      <vt:lpstr>Шаблон звіту. Заповнюється спільно педагогом-інтерном і наставником. Розробляється згідно  «Положення про педагогічну інтернатуру», затвердженого наказом МОН України від 25.10.2021№1128 Підписується інтерном, наставником на титулці звіту</vt:lpstr>
      <vt:lpstr> примірний зразок                                                                              НАКАЗ _________2025                                                                                                                          №_____________ </vt:lpstr>
      <vt:lpstr>Презентація PowerPoint</vt:lpstr>
      <vt:lpstr>Успіхів у справі педагогічної інтернатури!                                    Консультант КУ ЦПРПП ВМР К. Маліцька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user1</cp:lastModifiedBy>
  <cp:revision>127</cp:revision>
  <dcterms:created xsi:type="dcterms:W3CDTF">2023-10-31T10:46:21Z</dcterms:created>
  <dcterms:modified xsi:type="dcterms:W3CDTF">2025-05-12T06:28:32Z</dcterms:modified>
</cp:coreProperties>
</file>